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8" r:id="rId2"/>
    <p:sldId id="265" r:id="rId3"/>
    <p:sldId id="262" r:id="rId4"/>
    <p:sldId id="257" r:id="rId5"/>
    <p:sldId id="260" r:id="rId6"/>
    <p:sldId id="293" r:id="rId7"/>
    <p:sldId id="292" r:id="rId8"/>
    <p:sldId id="294" r:id="rId9"/>
    <p:sldId id="304" r:id="rId10"/>
    <p:sldId id="298" r:id="rId11"/>
    <p:sldId id="305" r:id="rId12"/>
    <p:sldId id="297" r:id="rId13"/>
    <p:sldId id="261" r:id="rId14"/>
    <p:sldId id="266" r:id="rId15"/>
    <p:sldId id="29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62E"/>
    <a:srgbClr val="FCBF10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25A69D-060C-47CF-8C2C-2575DDF776E9}" v="35" dt="2024-06-26T16:20:21.2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6093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uti Mishra" userId="451e320ede5434a4" providerId="LiveId" clId="{A825A69D-060C-47CF-8C2C-2575DDF776E9}"/>
    <pc:docChg chg="undo custSel modSld">
      <pc:chgData name="Shruti Mishra" userId="451e320ede5434a4" providerId="LiveId" clId="{A825A69D-060C-47CF-8C2C-2575DDF776E9}" dt="2024-06-26T16:23:46.020" v="79" actId="14100"/>
      <pc:docMkLst>
        <pc:docMk/>
      </pc:docMkLst>
      <pc:sldChg chg="addSp delSp modSp mod">
        <pc:chgData name="Shruti Mishra" userId="451e320ede5434a4" providerId="LiveId" clId="{A825A69D-060C-47CF-8C2C-2575DDF776E9}" dt="2024-06-26T16:23:46.020" v="79" actId="14100"/>
        <pc:sldMkLst>
          <pc:docMk/>
          <pc:sldMk cId="1765349016" sldId="297"/>
        </pc:sldMkLst>
        <pc:spChg chg="mod">
          <ac:chgData name="Shruti Mishra" userId="451e320ede5434a4" providerId="LiveId" clId="{A825A69D-060C-47CF-8C2C-2575DDF776E9}" dt="2024-06-26T16:23:46.020" v="79" actId="14100"/>
          <ac:spMkLst>
            <pc:docMk/>
            <pc:sldMk cId="1765349016" sldId="297"/>
            <ac:spMk id="4" creationId="{7EBE70F8-1856-E025-AE30-94848A081EEB}"/>
          </ac:spMkLst>
        </pc:spChg>
        <pc:picChg chg="add del mod">
          <ac:chgData name="Shruti Mishra" userId="451e320ede5434a4" providerId="LiveId" clId="{A825A69D-060C-47CF-8C2C-2575DDF776E9}" dt="2024-06-26T16:16:43.615" v="18" actId="1076"/>
          <ac:picMkLst>
            <pc:docMk/>
            <pc:sldMk cId="1765349016" sldId="297"/>
            <ac:picMk id="2" creationId="{480A9D9E-7084-7271-5259-14707E2F3804}"/>
          </ac:picMkLst>
        </pc:picChg>
        <pc:picChg chg="add del mod">
          <ac:chgData name="Shruti Mishra" userId="451e320ede5434a4" providerId="LiveId" clId="{A825A69D-060C-47CF-8C2C-2575DDF776E9}" dt="2024-06-26T16:19:05.140" v="37" actId="478"/>
          <ac:picMkLst>
            <pc:docMk/>
            <pc:sldMk cId="1765349016" sldId="297"/>
            <ac:picMk id="3" creationId="{3110F00E-2F87-D6D4-2B48-0CAE677D60ED}"/>
          </ac:picMkLst>
        </pc:picChg>
        <pc:picChg chg="add del">
          <ac:chgData name="Shruti Mishra" userId="451e320ede5434a4" providerId="LiveId" clId="{A825A69D-060C-47CF-8C2C-2575DDF776E9}" dt="2024-06-26T16:17:07.800" v="22" actId="478"/>
          <ac:picMkLst>
            <pc:docMk/>
            <pc:sldMk cId="1765349016" sldId="297"/>
            <ac:picMk id="7" creationId="{5D0B20EF-FEB0-006D-BD82-C3371FA236CF}"/>
          </ac:picMkLst>
        </pc:picChg>
        <pc:picChg chg="add mod">
          <ac:chgData name="Shruti Mishra" userId="451e320ede5434a4" providerId="LiveId" clId="{A825A69D-060C-47CF-8C2C-2575DDF776E9}" dt="2024-06-26T16:22:55.742" v="74" actId="14100"/>
          <ac:picMkLst>
            <pc:docMk/>
            <pc:sldMk cId="1765349016" sldId="297"/>
            <ac:picMk id="8" creationId="{AAFB6873-1AA7-E6FB-3C34-2DDD8B96B55F}"/>
          </ac:picMkLst>
        </pc:picChg>
      </pc:sldChg>
    </pc:docChg>
  </pc:docChgLst>
  <pc:docChgLst>
    <pc:chgData name="Shruti Mishra" userId="451e320ede5434a4" providerId="LiveId" clId="{0C6890A0-6BA6-4F98-AB46-DC833CECAE61}"/>
    <pc:docChg chg="undo custSel modSld">
      <pc:chgData name="Shruti Mishra" userId="451e320ede5434a4" providerId="LiveId" clId="{0C6890A0-6BA6-4F98-AB46-DC833CECAE61}" dt="2024-06-26T06:29:57.919" v="180" actId="207"/>
      <pc:docMkLst>
        <pc:docMk/>
      </pc:docMkLst>
      <pc:sldChg chg="modSp mod">
        <pc:chgData name="Shruti Mishra" userId="451e320ede5434a4" providerId="LiveId" clId="{0C6890A0-6BA6-4F98-AB46-DC833CECAE61}" dt="2024-06-26T06:29:07.496" v="174" actId="207"/>
        <pc:sldMkLst>
          <pc:docMk/>
          <pc:sldMk cId="2424605545" sldId="260"/>
        </pc:sldMkLst>
        <pc:spChg chg="mod">
          <ac:chgData name="Shruti Mishra" userId="451e320ede5434a4" providerId="LiveId" clId="{0C6890A0-6BA6-4F98-AB46-DC833CECAE61}" dt="2024-06-26T05:56:49.108" v="68" actId="1076"/>
          <ac:spMkLst>
            <pc:docMk/>
            <pc:sldMk cId="2424605545" sldId="260"/>
            <ac:spMk id="5" creationId="{8768DB6E-F00E-AAB6-73B6-725C870CF80F}"/>
          </ac:spMkLst>
        </pc:spChg>
        <pc:spChg chg="mod">
          <ac:chgData name="Shruti Mishra" userId="451e320ede5434a4" providerId="LiveId" clId="{0C6890A0-6BA6-4F98-AB46-DC833CECAE61}" dt="2024-06-26T06:29:07.496" v="174" actId="207"/>
          <ac:spMkLst>
            <pc:docMk/>
            <pc:sldMk cId="2424605545" sldId="260"/>
            <ac:spMk id="10" creationId="{23CC3444-0BC0-39F4-DE7F-FE5AB1E187AB}"/>
          </ac:spMkLst>
        </pc:spChg>
      </pc:sldChg>
      <pc:sldChg chg="modSp mod">
        <pc:chgData name="Shruti Mishra" userId="451e320ede5434a4" providerId="LiveId" clId="{0C6890A0-6BA6-4F98-AB46-DC833CECAE61}" dt="2024-06-26T06:03:24.241" v="95" actId="1076"/>
        <pc:sldMkLst>
          <pc:docMk/>
          <pc:sldMk cId="3470549119" sldId="262"/>
        </pc:sldMkLst>
        <pc:spChg chg="mod">
          <ac:chgData name="Shruti Mishra" userId="451e320ede5434a4" providerId="LiveId" clId="{0C6890A0-6BA6-4F98-AB46-DC833CECAE61}" dt="2024-06-26T05:48:34.588" v="52" actId="1076"/>
          <ac:spMkLst>
            <pc:docMk/>
            <pc:sldMk cId="3470549119" sldId="262"/>
            <ac:spMk id="10" creationId="{53A35EAC-3F64-A4AC-7BFB-4C7FF91E30EF}"/>
          </ac:spMkLst>
        </pc:spChg>
        <pc:spChg chg="mod">
          <ac:chgData name="Shruti Mishra" userId="451e320ede5434a4" providerId="LiveId" clId="{0C6890A0-6BA6-4F98-AB46-DC833CECAE61}" dt="2024-06-26T06:03:24.241" v="95" actId="1076"/>
          <ac:spMkLst>
            <pc:docMk/>
            <pc:sldMk cId="3470549119" sldId="262"/>
            <ac:spMk id="12" creationId="{E736E197-E7FF-8B96-6496-8E12B2EF2757}"/>
          </ac:spMkLst>
        </pc:spChg>
      </pc:sldChg>
      <pc:sldChg chg="modSp mod">
        <pc:chgData name="Shruti Mishra" userId="451e320ede5434a4" providerId="LiveId" clId="{0C6890A0-6BA6-4F98-AB46-DC833CECAE61}" dt="2024-06-26T05:47:34.456" v="51" actId="12788"/>
        <pc:sldMkLst>
          <pc:docMk/>
          <pc:sldMk cId="3460883160" sldId="266"/>
        </pc:sldMkLst>
        <pc:spChg chg="mod">
          <ac:chgData name="Shruti Mishra" userId="451e320ede5434a4" providerId="LiveId" clId="{0C6890A0-6BA6-4F98-AB46-DC833CECAE61}" dt="2024-06-26T05:45:46.107" v="45" actId="14100"/>
          <ac:spMkLst>
            <pc:docMk/>
            <pc:sldMk cId="3460883160" sldId="266"/>
            <ac:spMk id="5" creationId="{043A8628-7D55-F02F-A242-F88C4D3845B5}"/>
          </ac:spMkLst>
        </pc:spChg>
        <pc:spChg chg="mod">
          <ac:chgData name="Shruti Mishra" userId="451e320ede5434a4" providerId="LiveId" clId="{0C6890A0-6BA6-4F98-AB46-DC833CECAE61}" dt="2024-06-26T05:47:34.456" v="51" actId="12788"/>
          <ac:spMkLst>
            <pc:docMk/>
            <pc:sldMk cId="3460883160" sldId="266"/>
            <ac:spMk id="12" creationId="{BA158F3C-12C1-2018-339B-77F5D43D00ED}"/>
          </ac:spMkLst>
        </pc:spChg>
        <pc:spChg chg="mod">
          <ac:chgData name="Shruti Mishra" userId="451e320ede5434a4" providerId="LiveId" clId="{0C6890A0-6BA6-4F98-AB46-DC833CECAE61}" dt="2024-06-26T05:47:08.098" v="50" actId="12788"/>
          <ac:spMkLst>
            <pc:docMk/>
            <pc:sldMk cId="3460883160" sldId="266"/>
            <ac:spMk id="13" creationId="{8BAD8093-4803-1A11-0FB7-A6F5BF2144F4}"/>
          </ac:spMkLst>
        </pc:spChg>
      </pc:sldChg>
      <pc:sldChg chg="modSp mod">
        <pc:chgData name="Shruti Mishra" userId="451e320ede5434a4" providerId="LiveId" clId="{0C6890A0-6BA6-4F98-AB46-DC833CECAE61}" dt="2024-06-26T06:29:28.555" v="176" actId="207"/>
        <pc:sldMkLst>
          <pc:docMk/>
          <pc:sldMk cId="896099158" sldId="292"/>
        </pc:sldMkLst>
        <pc:spChg chg="mod">
          <ac:chgData name="Shruti Mishra" userId="451e320ede5434a4" providerId="LiveId" clId="{0C6890A0-6BA6-4F98-AB46-DC833CECAE61}" dt="2024-06-26T06:11:55.074" v="131" actId="20577"/>
          <ac:spMkLst>
            <pc:docMk/>
            <pc:sldMk cId="896099158" sldId="292"/>
            <ac:spMk id="5" creationId="{8768DB6E-F00E-AAB6-73B6-725C870CF80F}"/>
          </ac:spMkLst>
        </pc:spChg>
        <pc:spChg chg="mod">
          <ac:chgData name="Shruti Mishra" userId="451e320ede5434a4" providerId="LiveId" clId="{0C6890A0-6BA6-4F98-AB46-DC833CECAE61}" dt="2024-06-26T06:29:28.555" v="176" actId="207"/>
          <ac:spMkLst>
            <pc:docMk/>
            <pc:sldMk cId="896099158" sldId="292"/>
            <ac:spMk id="10" creationId="{23CC3444-0BC0-39F4-DE7F-FE5AB1E187AB}"/>
          </ac:spMkLst>
        </pc:spChg>
      </pc:sldChg>
      <pc:sldChg chg="modSp mod">
        <pc:chgData name="Shruti Mishra" userId="451e320ede5434a4" providerId="LiveId" clId="{0C6890A0-6BA6-4F98-AB46-DC833CECAE61}" dt="2024-06-26T06:29:19.870" v="175" actId="207"/>
        <pc:sldMkLst>
          <pc:docMk/>
          <pc:sldMk cId="2009889823" sldId="293"/>
        </pc:sldMkLst>
        <pc:spChg chg="mod">
          <ac:chgData name="Shruti Mishra" userId="451e320ede5434a4" providerId="LiveId" clId="{0C6890A0-6BA6-4F98-AB46-DC833CECAE61}" dt="2024-06-26T06:01:27.457" v="93" actId="20577"/>
          <ac:spMkLst>
            <pc:docMk/>
            <pc:sldMk cId="2009889823" sldId="293"/>
            <ac:spMk id="5" creationId="{8768DB6E-F00E-AAB6-73B6-725C870CF80F}"/>
          </ac:spMkLst>
        </pc:spChg>
        <pc:spChg chg="mod">
          <ac:chgData name="Shruti Mishra" userId="451e320ede5434a4" providerId="LiveId" clId="{0C6890A0-6BA6-4F98-AB46-DC833CECAE61}" dt="2024-06-26T06:29:19.870" v="175" actId="207"/>
          <ac:spMkLst>
            <pc:docMk/>
            <pc:sldMk cId="2009889823" sldId="293"/>
            <ac:spMk id="10" creationId="{23CC3444-0BC0-39F4-DE7F-FE5AB1E187AB}"/>
          </ac:spMkLst>
        </pc:spChg>
      </pc:sldChg>
      <pc:sldChg chg="modSp mod">
        <pc:chgData name="Shruti Mishra" userId="451e320ede5434a4" providerId="LiveId" clId="{0C6890A0-6BA6-4F98-AB46-DC833CECAE61}" dt="2024-06-26T06:29:47.681" v="179" actId="207"/>
        <pc:sldMkLst>
          <pc:docMk/>
          <pc:sldMk cId="858604582" sldId="294"/>
        </pc:sldMkLst>
        <pc:spChg chg="mod">
          <ac:chgData name="Shruti Mishra" userId="451e320ede5434a4" providerId="LiveId" clId="{0C6890A0-6BA6-4F98-AB46-DC833CECAE61}" dt="2024-06-26T06:29:47.681" v="179" actId="207"/>
          <ac:spMkLst>
            <pc:docMk/>
            <pc:sldMk cId="858604582" sldId="294"/>
            <ac:spMk id="10" creationId="{23CC3444-0BC0-39F4-DE7F-FE5AB1E187AB}"/>
          </ac:spMkLst>
        </pc:spChg>
      </pc:sldChg>
      <pc:sldChg chg="modSp mod">
        <pc:chgData name="Shruti Mishra" userId="451e320ede5434a4" providerId="LiveId" clId="{0C6890A0-6BA6-4F98-AB46-DC833CECAE61}" dt="2024-06-26T05:39:14.832" v="22" actId="692"/>
        <pc:sldMkLst>
          <pc:docMk/>
          <pc:sldMk cId="1765349016" sldId="297"/>
        </pc:sldMkLst>
        <pc:picChg chg="mod">
          <ac:chgData name="Shruti Mishra" userId="451e320ede5434a4" providerId="LiveId" clId="{0C6890A0-6BA6-4F98-AB46-DC833CECAE61}" dt="2024-06-26T05:39:14.832" v="22" actId="692"/>
          <ac:picMkLst>
            <pc:docMk/>
            <pc:sldMk cId="1765349016" sldId="297"/>
            <ac:picMk id="7" creationId="{5D0B20EF-FEB0-006D-BD82-C3371FA236CF}"/>
          </ac:picMkLst>
        </pc:picChg>
      </pc:sldChg>
      <pc:sldChg chg="modSp mod">
        <pc:chgData name="Shruti Mishra" userId="451e320ede5434a4" providerId="LiveId" clId="{0C6890A0-6BA6-4F98-AB46-DC833CECAE61}" dt="2024-06-26T06:29:57.919" v="180" actId="207"/>
        <pc:sldMkLst>
          <pc:docMk/>
          <pc:sldMk cId="1703604862" sldId="304"/>
        </pc:sldMkLst>
        <pc:spChg chg="mod">
          <ac:chgData name="Shruti Mishra" userId="451e320ede5434a4" providerId="LiveId" clId="{0C6890A0-6BA6-4F98-AB46-DC833CECAE61}" dt="2024-06-26T06:21:07.833" v="171" actId="14100"/>
          <ac:spMkLst>
            <pc:docMk/>
            <pc:sldMk cId="1703604862" sldId="304"/>
            <ac:spMk id="5" creationId="{8768DB6E-F00E-AAB6-73B6-725C870CF80F}"/>
          </ac:spMkLst>
        </pc:spChg>
        <pc:spChg chg="mod">
          <ac:chgData name="Shruti Mishra" userId="451e320ede5434a4" providerId="LiveId" clId="{0C6890A0-6BA6-4F98-AB46-DC833CECAE61}" dt="2024-06-26T06:21:15.093" v="172" actId="14100"/>
          <ac:spMkLst>
            <pc:docMk/>
            <pc:sldMk cId="1703604862" sldId="304"/>
            <ac:spMk id="6" creationId="{5A59FB2D-1BD8-77D3-9A73-F7753234CBD6}"/>
          </ac:spMkLst>
        </pc:spChg>
        <pc:spChg chg="mod">
          <ac:chgData name="Shruti Mishra" userId="451e320ede5434a4" providerId="LiveId" clId="{0C6890A0-6BA6-4F98-AB46-DC833CECAE61}" dt="2024-06-26T06:29:57.919" v="180" actId="207"/>
          <ac:spMkLst>
            <pc:docMk/>
            <pc:sldMk cId="1703604862" sldId="304"/>
            <ac:spMk id="10" creationId="{23CC3444-0BC0-39F4-DE7F-FE5AB1E187AB}"/>
          </ac:spMkLst>
        </pc:spChg>
      </pc:sldChg>
      <pc:sldChg chg="modSp mod">
        <pc:chgData name="Shruti Mishra" userId="451e320ede5434a4" providerId="LiveId" clId="{0C6890A0-6BA6-4F98-AB46-DC833CECAE61}" dt="2024-06-26T05:44:28.535" v="41" actId="14100"/>
        <pc:sldMkLst>
          <pc:docMk/>
          <pc:sldMk cId="1160418112" sldId="305"/>
        </pc:sldMkLst>
        <pc:spChg chg="mod">
          <ac:chgData name="Shruti Mishra" userId="451e320ede5434a4" providerId="LiveId" clId="{0C6890A0-6BA6-4F98-AB46-DC833CECAE61}" dt="2024-06-26T05:42:28.531" v="23" actId="255"/>
          <ac:spMkLst>
            <pc:docMk/>
            <pc:sldMk cId="1160418112" sldId="305"/>
            <ac:spMk id="6" creationId="{F3C47AB5-C0DE-A3B4-914A-3A5DC7FF4C4E}"/>
          </ac:spMkLst>
        </pc:spChg>
        <pc:picChg chg="mod">
          <ac:chgData name="Shruti Mishra" userId="451e320ede5434a4" providerId="LiveId" clId="{0C6890A0-6BA6-4F98-AB46-DC833CECAE61}" dt="2024-06-26T05:43:43.777" v="36" actId="14100"/>
          <ac:picMkLst>
            <pc:docMk/>
            <pc:sldMk cId="1160418112" sldId="305"/>
            <ac:picMk id="2" creationId="{D585A2D6-FBAF-E052-7CE5-530E2F2A97B0}"/>
          </ac:picMkLst>
        </pc:picChg>
        <pc:picChg chg="mod">
          <ac:chgData name="Shruti Mishra" userId="451e320ede5434a4" providerId="LiveId" clId="{0C6890A0-6BA6-4F98-AB46-DC833CECAE61}" dt="2024-06-26T05:43:21.717" v="32" actId="14100"/>
          <ac:picMkLst>
            <pc:docMk/>
            <pc:sldMk cId="1160418112" sldId="305"/>
            <ac:picMk id="3" creationId="{83905E0A-1E73-A8EA-05A6-54B4A3BD615B}"/>
          </ac:picMkLst>
        </pc:picChg>
        <pc:picChg chg="mod">
          <ac:chgData name="Shruti Mishra" userId="451e320ede5434a4" providerId="LiveId" clId="{0C6890A0-6BA6-4F98-AB46-DC833CECAE61}" dt="2024-06-26T05:44:24.457" v="40" actId="14100"/>
          <ac:picMkLst>
            <pc:docMk/>
            <pc:sldMk cId="1160418112" sldId="305"/>
            <ac:picMk id="5" creationId="{86261DA3-8C59-9115-15BC-1EEB4106F00A}"/>
          </ac:picMkLst>
        </pc:picChg>
        <pc:picChg chg="mod">
          <ac:chgData name="Shruti Mishra" userId="451e320ede5434a4" providerId="LiveId" clId="{0C6890A0-6BA6-4F98-AB46-DC833CECAE61}" dt="2024-06-26T05:43:26.189" v="33" actId="14100"/>
          <ac:picMkLst>
            <pc:docMk/>
            <pc:sldMk cId="1160418112" sldId="305"/>
            <ac:picMk id="7" creationId="{148F580E-0515-7DFB-3432-7C6871DC4C76}"/>
          </ac:picMkLst>
        </pc:picChg>
        <pc:picChg chg="mod">
          <ac:chgData name="Shruti Mishra" userId="451e320ede5434a4" providerId="LiveId" clId="{0C6890A0-6BA6-4F98-AB46-DC833CECAE61}" dt="2024-06-26T05:44:28.535" v="41" actId="14100"/>
          <ac:picMkLst>
            <pc:docMk/>
            <pc:sldMk cId="1160418112" sldId="305"/>
            <ac:picMk id="8" creationId="{6286AE9B-FA6B-4831-1D95-21395A6F5B9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9E4B-6F73-B621-D793-56AA2103C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125721-55D9-F817-5222-5B9421D52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B5012-0948-370F-F94C-B9B492A3B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97325-5AB5-E024-4813-F39F96DFD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3630F-488F-1F37-3F64-93862836C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91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3F18-B1B3-F845-9D6A-59A55EDB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E5990-8B68-6FD8-92CE-AB46CE1D9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E7311-733F-8CE8-156B-58779D3DF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1BF0F-5B32-BB6D-C3EF-FBF3F2727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306E5-C54A-C47E-DC70-DD804F57F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28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169E98-9D68-F460-A190-85303118CF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061ACA-5A44-CD48-EC37-C94CBDE8C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E2E2E-29B8-DD19-D864-0320F2F2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B4D8C-CDBF-7907-9B66-DD738A2D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5900-23F9-A902-5978-F4EAE1029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334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298F0-8A37-9D4A-6C82-B657DE57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6D30D-19E8-78F4-4895-DD90B2ECB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4233D-6525-29FB-EACC-8C60F003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5B9F4-6EA1-E94D-DDC9-9D11351B8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5D98C-C29E-3876-D86B-F284A408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161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70C8-AE4A-4FB6-693D-7310D4B09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653E0-A5F4-F07F-DA96-D6AEAC5D7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43EA2-19BA-350B-A08E-EEB47DEE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3F6CE-4949-7080-BB0B-BB08FE7A0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5C308-8FBF-95E1-6A8E-B87D55AA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490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D19ED-24EF-D1FD-783C-AA301C52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DD36F-AB1C-EA2E-D15E-CE3A270C3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A0931-ABF6-E1CC-3060-45BAC8147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E079A-5817-85ED-D0EE-A3E3B0AF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8BF20-8BA6-3D39-B7CE-8A06DA309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64C75-8B9F-7F60-0F12-7B717973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35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4CDA-EC88-4202-6DB3-BC0C7480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C0D14-BCB3-B927-8EF6-000D4F098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B23E4-0DF6-FB44-6111-BFC560386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BB6EA8-53C1-40BF-8E47-8C35D467AE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923C1B-963C-2A45-B33B-2E0F01173E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35339-83CA-28B0-61C3-CE50A555B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8D7626-279A-917C-EAE7-13FB5EC81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635C8-CFFE-9D1B-89FA-A5B714F3B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2460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1DBB-5EE1-D120-206E-8D14374E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8D702-9A2F-C6D6-651E-10E256D10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E9C94-97E4-1240-FC84-317892E6C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B7A4B1-7A92-E0E8-1BF3-E92D30581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489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3EB05D-435E-0A94-E145-B55091166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46A99-09BF-0F06-5EAD-E4F3C7850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2B7ED-7345-6E29-6A3C-9C2A483D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819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0D421-C87B-ACFC-A9DE-4A5AAA49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6734A-E314-597F-CA57-987A686FA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73C90-D606-213A-F2E4-3DBF96E81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09EEE-82B2-B926-7A9B-1F73A52CD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99F06-B4C4-A0A0-55C2-28FA023D3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AABA4-9ACE-A390-109F-F81E39D00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70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EA927-6EFB-F56F-C0C4-375627738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09640E-5B28-954D-C92B-3831F92B2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B5BFA-AEE7-8A4E-8888-2B97C4F47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44038-86EA-234B-B838-0B799FBAD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5267C-EEED-CA7F-A24A-7AE85E34A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B10C1-7F7E-BECE-8F42-476992F9D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238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EF9FFC-087E-AFFD-F447-BC25DDA9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6F915-953A-1E7D-2F54-052BFEB31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6705D-239C-8AEA-8F05-2BBEB733E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9014-3F22-4A62-91F6-C3B3EBAEC19E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EC88F-C012-E1D3-67BA-650BDD333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54D5E-77A7-AD8D-0B41-D8FC74B67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16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in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B6BCEF-E33A-D409-5246-0C1E270F8468}"/>
              </a:ext>
            </a:extLst>
          </p:cNvPr>
          <p:cNvSpPr/>
          <p:nvPr/>
        </p:nvSpPr>
        <p:spPr>
          <a:xfrm>
            <a:off x="0" y="8878"/>
            <a:ext cx="6096000" cy="6883421"/>
          </a:xfrm>
          <a:custGeom>
            <a:avLst/>
            <a:gdLst>
              <a:gd name="connsiteX0" fmla="*/ 0 w 5162418"/>
              <a:gd name="connsiteY0" fmla="*/ 0 h 6883421"/>
              <a:gd name="connsiteX1" fmla="*/ 5162419 w 5162418"/>
              <a:gd name="connsiteY1" fmla="*/ 0 h 6883421"/>
              <a:gd name="connsiteX2" fmla="*/ 5162419 w 5162418"/>
              <a:gd name="connsiteY2" fmla="*/ 6883422 h 6883421"/>
              <a:gd name="connsiteX3" fmla="*/ 0 w 5162418"/>
              <a:gd name="connsiteY3" fmla="*/ 6883422 h 688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2418" h="6883421">
                <a:moveTo>
                  <a:pt x="0" y="0"/>
                </a:moveTo>
                <a:lnTo>
                  <a:pt x="5162419" y="0"/>
                </a:lnTo>
                <a:lnTo>
                  <a:pt x="5162419" y="6883422"/>
                </a:lnTo>
                <a:lnTo>
                  <a:pt x="0" y="6883422"/>
                </a:lnTo>
                <a:close/>
              </a:path>
            </a:pathLst>
          </a:custGeom>
          <a:solidFill>
            <a:schemeClr val="accent1"/>
          </a:solidFill>
          <a:ln w="5911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C0C14B-A95B-B88F-D843-3CF3C252AE9E}"/>
              </a:ext>
            </a:extLst>
          </p:cNvPr>
          <p:cNvSpPr txBox="1"/>
          <p:nvPr/>
        </p:nvSpPr>
        <p:spPr>
          <a:xfrm>
            <a:off x="257452" y="2459504"/>
            <a:ext cx="51756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b="1" i="1" dirty="0">
                <a:solidFill>
                  <a:srgbClr val="FFC000"/>
                </a:solidFill>
              </a:rPr>
              <a:t>Project Name : </a:t>
            </a:r>
            <a:r>
              <a:rPr lang="en-IN" sz="4800" b="1" i="1" dirty="0">
                <a:solidFill>
                  <a:srgbClr val="F2662E"/>
                </a:solidFill>
              </a:rPr>
              <a:t>Olist Store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1B0D18-3C55-0068-23A4-C18A903C5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7944"/>
            <a:ext cx="6096000" cy="536211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42D67A2-E4DC-3D6E-298F-2D7C782E16E1}"/>
              </a:ext>
            </a:extLst>
          </p:cNvPr>
          <p:cNvGrpSpPr/>
          <p:nvPr/>
        </p:nvGrpSpPr>
        <p:grpSpPr>
          <a:xfrm>
            <a:off x="5223379" y="1167633"/>
            <a:ext cx="1745242" cy="4547564"/>
            <a:chOff x="4289796" y="1167633"/>
            <a:chExt cx="1745242" cy="4547564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5B1A36B-9A83-9F53-3FFA-0A8ED2D2C475}"/>
                </a:ext>
              </a:extLst>
            </p:cNvPr>
            <p:cNvSpPr/>
            <p:nvPr/>
          </p:nvSpPr>
          <p:spPr>
            <a:xfrm>
              <a:off x="5058957" y="1360367"/>
              <a:ext cx="210469" cy="4354830"/>
            </a:xfrm>
            <a:custGeom>
              <a:avLst/>
              <a:gdLst>
                <a:gd name="connsiteX0" fmla="*/ 111738 w 210469"/>
                <a:gd name="connsiteY0" fmla="*/ 0 h 4354830"/>
                <a:gd name="connsiteX1" fmla="*/ 210469 w 210469"/>
                <a:gd name="connsiteY1" fmla="*/ 0 h 4354830"/>
                <a:gd name="connsiteX2" fmla="*/ 210469 w 210469"/>
                <a:gd name="connsiteY2" fmla="*/ 4354830 h 4354830"/>
                <a:gd name="connsiteX3" fmla="*/ 111738 w 210469"/>
                <a:gd name="connsiteY3" fmla="*/ 4354830 h 4354830"/>
                <a:gd name="connsiteX4" fmla="*/ 98731 w 210469"/>
                <a:gd name="connsiteY4" fmla="*/ 4354830 h 4354830"/>
                <a:gd name="connsiteX5" fmla="*/ 0 w 210469"/>
                <a:gd name="connsiteY5" fmla="*/ 4354830 h 4354830"/>
                <a:gd name="connsiteX6" fmla="*/ 0 w 210469"/>
                <a:gd name="connsiteY6" fmla="*/ 0 h 4354830"/>
                <a:gd name="connsiteX7" fmla="*/ 98731 w 210469"/>
                <a:gd name="connsiteY7" fmla="*/ 0 h 4354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469" h="4354830">
                  <a:moveTo>
                    <a:pt x="111738" y="0"/>
                  </a:moveTo>
                  <a:cubicBezTo>
                    <a:pt x="166266" y="0"/>
                    <a:pt x="210469" y="0"/>
                    <a:pt x="210469" y="0"/>
                  </a:cubicBezTo>
                  <a:lnTo>
                    <a:pt x="210469" y="4354830"/>
                  </a:lnTo>
                  <a:cubicBezTo>
                    <a:pt x="210469" y="4354830"/>
                    <a:pt x="166266" y="4354830"/>
                    <a:pt x="111738" y="4354830"/>
                  </a:cubicBezTo>
                  <a:lnTo>
                    <a:pt x="98731" y="4354830"/>
                  </a:lnTo>
                  <a:cubicBezTo>
                    <a:pt x="44203" y="4354830"/>
                    <a:pt x="0" y="4354830"/>
                    <a:pt x="0" y="4354830"/>
                  </a:cubicBezTo>
                  <a:lnTo>
                    <a:pt x="0" y="0"/>
                  </a:lnTo>
                  <a:cubicBezTo>
                    <a:pt x="0" y="0"/>
                    <a:pt x="44203" y="0"/>
                    <a:pt x="98731" y="0"/>
                  </a:cubicBezTo>
                  <a:close/>
                </a:path>
              </a:pathLst>
            </a:custGeom>
            <a:grpFill/>
            <a:ln w="59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529A7C0-4D26-8B00-8FFA-1F2BC8A22FB2}"/>
                </a:ext>
              </a:extLst>
            </p:cNvPr>
            <p:cNvSpPr/>
            <p:nvPr/>
          </p:nvSpPr>
          <p:spPr>
            <a:xfrm>
              <a:off x="4289796" y="1167633"/>
              <a:ext cx="1745242" cy="1745242"/>
            </a:xfrm>
            <a:custGeom>
              <a:avLst/>
              <a:gdLst>
                <a:gd name="connsiteX0" fmla="*/ 1745243 w 1745242"/>
                <a:gd name="connsiteY0" fmla="*/ 872621 h 1745242"/>
                <a:gd name="connsiteX1" fmla="*/ 872621 w 1745242"/>
                <a:gd name="connsiteY1" fmla="*/ 1745243 h 1745242"/>
                <a:gd name="connsiteX2" fmla="*/ 0 w 1745242"/>
                <a:gd name="connsiteY2" fmla="*/ 872621 h 1745242"/>
                <a:gd name="connsiteX3" fmla="*/ 872621 w 1745242"/>
                <a:gd name="connsiteY3" fmla="*/ 0 h 1745242"/>
                <a:gd name="connsiteX4" fmla="*/ 1745243 w 1745242"/>
                <a:gd name="connsiteY4" fmla="*/ 872621 h 174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5242" h="1745242">
                  <a:moveTo>
                    <a:pt x="1745243" y="872621"/>
                  </a:moveTo>
                  <a:cubicBezTo>
                    <a:pt x="1745243" y="1354557"/>
                    <a:pt x="1354557" y="1745243"/>
                    <a:pt x="872621" y="1745243"/>
                  </a:cubicBezTo>
                  <a:cubicBezTo>
                    <a:pt x="390686" y="1745243"/>
                    <a:pt x="0" y="1354557"/>
                    <a:pt x="0" y="872621"/>
                  </a:cubicBezTo>
                  <a:cubicBezTo>
                    <a:pt x="0" y="390686"/>
                    <a:pt x="390686" y="0"/>
                    <a:pt x="872621" y="0"/>
                  </a:cubicBezTo>
                  <a:cubicBezTo>
                    <a:pt x="1354557" y="0"/>
                    <a:pt x="1745243" y="390686"/>
                    <a:pt x="1745243" y="872621"/>
                  </a:cubicBezTo>
                  <a:close/>
                </a:path>
              </a:pathLst>
            </a:custGeom>
            <a:grpFill/>
            <a:ln w="59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436152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7EBE70F8-1856-E025-AE30-94848A081E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66919"/>
              <a:gd name="connsiteY0" fmla="*/ 0 h 4028422"/>
              <a:gd name="connsiteX1" fmla="*/ 12166919 w 12166919"/>
              <a:gd name="connsiteY1" fmla="*/ 0 h 4028422"/>
              <a:gd name="connsiteX2" fmla="*/ 12166919 w 12166919"/>
              <a:gd name="connsiteY2" fmla="*/ 4028423 h 4028422"/>
              <a:gd name="connsiteX3" fmla="*/ 0 w 12166919"/>
              <a:gd name="connsiteY3" fmla="*/ 4028423 h 402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6919" h="4028422">
                <a:moveTo>
                  <a:pt x="0" y="0"/>
                </a:moveTo>
                <a:lnTo>
                  <a:pt x="12166919" y="0"/>
                </a:lnTo>
                <a:lnTo>
                  <a:pt x="12166919" y="4028423"/>
                </a:lnTo>
                <a:lnTo>
                  <a:pt x="0" y="4028423"/>
                </a:lnTo>
                <a:close/>
              </a:path>
            </a:pathLst>
          </a:custGeom>
          <a:solidFill>
            <a:schemeClr val="accent1"/>
          </a:solidFill>
          <a:ln w="696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C47AB5-C0DE-A3B4-914A-3A5DC7FF4C4E}"/>
              </a:ext>
            </a:extLst>
          </p:cNvPr>
          <p:cNvSpPr txBox="1"/>
          <p:nvPr/>
        </p:nvSpPr>
        <p:spPr>
          <a:xfrm>
            <a:off x="1177989" y="100118"/>
            <a:ext cx="982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Excel</a:t>
            </a:r>
            <a:r>
              <a:rPr lang="en-IN" sz="3600" b="1" i="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E4D6CF-3653-AC30-7BD2-1B3C7EEB1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" y="867747"/>
            <a:ext cx="11999167" cy="586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07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7EBE70F8-1856-E025-AE30-94848A081E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66919"/>
              <a:gd name="connsiteY0" fmla="*/ 0 h 4028422"/>
              <a:gd name="connsiteX1" fmla="*/ 12166919 w 12166919"/>
              <a:gd name="connsiteY1" fmla="*/ 0 h 4028422"/>
              <a:gd name="connsiteX2" fmla="*/ 12166919 w 12166919"/>
              <a:gd name="connsiteY2" fmla="*/ 4028423 h 4028422"/>
              <a:gd name="connsiteX3" fmla="*/ 0 w 12166919"/>
              <a:gd name="connsiteY3" fmla="*/ 4028423 h 402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6919" h="4028422">
                <a:moveTo>
                  <a:pt x="0" y="0"/>
                </a:moveTo>
                <a:lnTo>
                  <a:pt x="12166919" y="0"/>
                </a:lnTo>
                <a:lnTo>
                  <a:pt x="12166919" y="4028423"/>
                </a:lnTo>
                <a:lnTo>
                  <a:pt x="0" y="4028423"/>
                </a:lnTo>
                <a:close/>
              </a:path>
            </a:pathLst>
          </a:custGeom>
          <a:solidFill>
            <a:schemeClr val="accent1"/>
          </a:solidFill>
          <a:ln w="696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C47AB5-C0DE-A3B4-914A-3A5DC7FF4C4E}"/>
              </a:ext>
            </a:extLst>
          </p:cNvPr>
          <p:cNvSpPr txBox="1"/>
          <p:nvPr/>
        </p:nvSpPr>
        <p:spPr>
          <a:xfrm>
            <a:off x="1252122" y="10616"/>
            <a:ext cx="982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SQL Query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585A2D6-FBAF-E052-7CE5-530E2F2A9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" y="595391"/>
            <a:ext cx="4645952" cy="2833609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3905E0A-1E73-A8EA-05A6-54B4A3BD6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697" y="595391"/>
            <a:ext cx="3487479" cy="283360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261DA3-8C59-9115-15BC-1EEB4106F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0" y="3549413"/>
            <a:ext cx="6585428" cy="283360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48F580E-0515-7DFB-3432-7C6871DC4C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075" y="595391"/>
            <a:ext cx="3727079" cy="283360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286AE9B-FA6B-4831-1D95-21395A6F5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223" y="3549413"/>
            <a:ext cx="5244881" cy="28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18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7EBE70F8-1856-E025-AE30-94848A081EEB}"/>
              </a:ext>
            </a:extLst>
          </p:cNvPr>
          <p:cNvSpPr/>
          <p:nvPr/>
        </p:nvSpPr>
        <p:spPr>
          <a:xfrm>
            <a:off x="0" y="0"/>
            <a:ext cx="12201525" cy="7010400"/>
          </a:xfrm>
          <a:custGeom>
            <a:avLst/>
            <a:gdLst>
              <a:gd name="connsiteX0" fmla="*/ 0 w 12166919"/>
              <a:gd name="connsiteY0" fmla="*/ 0 h 4028422"/>
              <a:gd name="connsiteX1" fmla="*/ 12166919 w 12166919"/>
              <a:gd name="connsiteY1" fmla="*/ 0 h 4028422"/>
              <a:gd name="connsiteX2" fmla="*/ 12166919 w 12166919"/>
              <a:gd name="connsiteY2" fmla="*/ 4028423 h 4028422"/>
              <a:gd name="connsiteX3" fmla="*/ 0 w 12166919"/>
              <a:gd name="connsiteY3" fmla="*/ 4028423 h 402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6919" h="4028422">
                <a:moveTo>
                  <a:pt x="0" y="0"/>
                </a:moveTo>
                <a:lnTo>
                  <a:pt x="12166919" y="0"/>
                </a:lnTo>
                <a:lnTo>
                  <a:pt x="12166919" y="4028423"/>
                </a:lnTo>
                <a:lnTo>
                  <a:pt x="0" y="4028423"/>
                </a:lnTo>
                <a:close/>
              </a:path>
            </a:pathLst>
          </a:custGeom>
          <a:solidFill>
            <a:schemeClr val="accent1"/>
          </a:solidFill>
          <a:ln w="696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C47AB5-C0DE-A3B4-914A-3A5DC7FF4C4E}"/>
              </a:ext>
            </a:extLst>
          </p:cNvPr>
          <p:cNvSpPr txBox="1"/>
          <p:nvPr/>
        </p:nvSpPr>
        <p:spPr>
          <a:xfrm>
            <a:off x="1181099" y="0"/>
            <a:ext cx="982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Bi </a:t>
            </a:r>
            <a:r>
              <a:rPr lang="en-IN" sz="3600" b="1" i="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0C74A-8B0D-9599-25D8-3AD106A35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" y="559836"/>
            <a:ext cx="12027159" cy="63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49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7EBE70F8-1856-E025-AE30-94848A081EEB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custGeom>
            <a:avLst/>
            <a:gdLst>
              <a:gd name="connsiteX0" fmla="*/ 0 w 12166919"/>
              <a:gd name="connsiteY0" fmla="*/ 0 h 4028422"/>
              <a:gd name="connsiteX1" fmla="*/ 12166919 w 12166919"/>
              <a:gd name="connsiteY1" fmla="*/ 0 h 4028422"/>
              <a:gd name="connsiteX2" fmla="*/ 12166919 w 12166919"/>
              <a:gd name="connsiteY2" fmla="*/ 4028423 h 4028422"/>
              <a:gd name="connsiteX3" fmla="*/ 0 w 12166919"/>
              <a:gd name="connsiteY3" fmla="*/ 4028423 h 402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6919" h="4028422">
                <a:moveTo>
                  <a:pt x="0" y="0"/>
                </a:moveTo>
                <a:lnTo>
                  <a:pt x="12166919" y="0"/>
                </a:lnTo>
                <a:lnTo>
                  <a:pt x="12166919" y="4028423"/>
                </a:lnTo>
                <a:lnTo>
                  <a:pt x="0" y="4028423"/>
                </a:lnTo>
                <a:close/>
              </a:path>
            </a:pathLst>
          </a:custGeom>
          <a:solidFill>
            <a:schemeClr val="accent1"/>
          </a:solidFill>
          <a:ln w="696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C47AB5-C0DE-A3B4-914A-3A5DC7FF4C4E}"/>
              </a:ext>
            </a:extLst>
          </p:cNvPr>
          <p:cNvSpPr txBox="1"/>
          <p:nvPr/>
        </p:nvSpPr>
        <p:spPr>
          <a:xfrm>
            <a:off x="1181099" y="59251"/>
            <a:ext cx="982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Tableau</a:t>
            </a:r>
            <a:r>
              <a:rPr lang="en-IN" sz="3600" b="1" i="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1055A-7922-BF4B-8FC2-CDB43E173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24" y="655920"/>
            <a:ext cx="11840547" cy="61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83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43A8628-7D55-F02F-A242-F88C4D3845B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66919"/>
              <a:gd name="connsiteY0" fmla="*/ 0 h 4047743"/>
              <a:gd name="connsiteX1" fmla="*/ 12166919 w 12166919"/>
              <a:gd name="connsiteY1" fmla="*/ 0 h 4047743"/>
              <a:gd name="connsiteX2" fmla="*/ 12166919 w 12166919"/>
              <a:gd name="connsiteY2" fmla="*/ 4047744 h 4047743"/>
              <a:gd name="connsiteX3" fmla="*/ 0 w 12166919"/>
              <a:gd name="connsiteY3" fmla="*/ 4047744 h 4047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6919" h="4047743">
                <a:moveTo>
                  <a:pt x="0" y="0"/>
                </a:moveTo>
                <a:lnTo>
                  <a:pt x="12166919" y="0"/>
                </a:lnTo>
                <a:lnTo>
                  <a:pt x="12166919" y="4047744"/>
                </a:lnTo>
                <a:lnTo>
                  <a:pt x="0" y="4047744"/>
                </a:lnTo>
                <a:close/>
              </a:path>
            </a:pathLst>
          </a:custGeom>
          <a:solidFill>
            <a:schemeClr val="accent1"/>
          </a:solidFill>
          <a:ln w="696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A158F3C-12C1-2018-339B-77F5D43D00ED}"/>
              </a:ext>
            </a:extLst>
          </p:cNvPr>
          <p:cNvSpPr/>
          <p:nvPr/>
        </p:nvSpPr>
        <p:spPr>
          <a:xfrm>
            <a:off x="1054359" y="1250302"/>
            <a:ext cx="9082013" cy="4883137"/>
          </a:xfrm>
          <a:custGeom>
            <a:avLst/>
            <a:gdLst>
              <a:gd name="connsiteX0" fmla="*/ 0 w 3467889"/>
              <a:gd name="connsiteY0" fmla="*/ 0 h 5528550"/>
              <a:gd name="connsiteX1" fmla="*/ 3467890 w 3467889"/>
              <a:gd name="connsiteY1" fmla="*/ 0 h 5528550"/>
              <a:gd name="connsiteX2" fmla="*/ 3467890 w 3467889"/>
              <a:gd name="connsiteY2" fmla="*/ 5528550 h 5528550"/>
              <a:gd name="connsiteX3" fmla="*/ 0 w 3467889"/>
              <a:gd name="connsiteY3" fmla="*/ 5528550 h 55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889" h="5528550">
                <a:moveTo>
                  <a:pt x="0" y="0"/>
                </a:moveTo>
                <a:lnTo>
                  <a:pt x="3467890" y="0"/>
                </a:lnTo>
                <a:lnTo>
                  <a:pt x="3467890" y="5528550"/>
                </a:lnTo>
                <a:lnTo>
                  <a:pt x="0" y="5528550"/>
                </a:lnTo>
                <a:close/>
              </a:path>
            </a:pathLst>
          </a:custGeom>
          <a:solidFill>
            <a:schemeClr val="accent2"/>
          </a:solidFill>
          <a:ln w="61164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rgbClr val="FFFF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7E86AF-C43B-4ADF-AB1A-264A176DA560}"/>
              </a:ext>
            </a:extLst>
          </p:cNvPr>
          <p:cNvGrpSpPr/>
          <p:nvPr/>
        </p:nvGrpSpPr>
        <p:grpSpPr>
          <a:xfrm>
            <a:off x="2288645" y="363953"/>
            <a:ext cx="7917371" cy="1482844"/>
            <a:chOff x="2006601" y="-603758"/>
            <a:chExt cx="8469428" cy="37314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AD8093-4803-1A11-0FB7-A6F5BF2144F4}"/>
                </a:ext>
              </a:extLst>
            </p:cNvPr>
            <p:cNvSpPr txBox="1"/>
            <p:nvPr/>
          </p:nvSpPr>
          <p:spPr>
            <a:xfrm>
              <a:off x="2167393" y="-603758"/>
              <a:ext cx="7824081" cy="1626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36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Conclusion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5187AD-D0F9-4443-CA3F-4CBC8955972D}"/>
                </a:ext>
              </a:extLst>
            </p:cNvPr>
            <p:cNvSpPr txBox="1"/>
            <p:nvPr/>
          </p:nvSpPr>
          <p:spPr>
            <a:xfrm>
              <a:off x="2006601" y="2666042"/>
              <a:ext cx="84694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ctr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5616" y="1530221"/>
            <a:ext cx="7470317" cy="254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Weekdays are busier than weekends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payments.</a:t>
            </a:r>
          </a:p>
          <a:p>
            <a:pPr marL="171450" indent="-17145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Credit card payments 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 correlated with higher review scores.</a:t>
            </a:r>
          </a:p>
          <a:p>
            <a:pPr marL="171450" indent="-17145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Pet shop has an average shipping time of 11 days.</a:t>
            </a:r>
          </a:p>
          <a:p>
            <a:pPr marL="171450" indent="-17145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Customers in Sao Paulo have a higher average order value and payment amount than customers in other cities.</a:t>
            </a:r>
          </a:p>
          <a:p>
            <a:pPr marL="171450" indent="-17145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Longer shipping time can lead to l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ower review scores.</a:t>
            </a:r>
            <a:endParaRPr lang="en-US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0883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DE3E433-25E7-58A3-CF0B-A2BD20ECDF63}"/>
              </a:ext>
            </a:extLst>
          </p:cNvPr>
          <p:cNvSpPr/>
          <p:nvPr/>
        </p:nvSpPr>
        <p:spPr>
          <a:xfrm>
            <a:off x="2026947" y="2473925"/>
            <a:ext cx="8522883" cy="955075"/>
          </a:xfrm>
          <a:custGeom>
            <a:avLst/>
            <a:gdLst>
              <a:gd name="connsiteX0" fmla="*/ 0 w 8522883"/>
              <a:gd name="connsiteY0" fmla="*/ 0 h 955075"/>
              <a:gd name="connsiteX1" fmla="*/ 8522883 w 8522883"/>
              <a:gd name="connsiteY1" fmla="*/ 0 h 955075"/>
              <a:gd name="connsiteX2" fmla="*/ 8522883 w 8522883"/>
              <a:gd name="connsiteY2" fmla="*/ 955076 h 955075"/>
              <a:gd name="connsiteX3" fmla="*/ 0 w 8522883"/>
              <a:gd name="connsiteY3" fmla="*/ 955076 h 9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2883" h="955075">
                <a:moveTo>
                  <a:pt x="0" y="0"/>
                </a:moveTo>
                <a:lnTo>
                  <a:pt x="8522883" y="0"/>
                </a:lnTo>
                <a:lnTo>
                  <a:pt x="8522883" y="955076"/>
                </a:lnTo>
                <a:lnTo>
                  <a:pt x="0" y="955076"/>
                </a:lnTo>
                <a:close/>
              </a:path>
            </a:pathLst>
          </a:custGeom>
          <a:solidFill>
            <a:schemeClr val="accent2"/>
          </a:solidFill>
          <a:ln w="6116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66056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8D33D5E-3E44-4E70-DBDD-09929A05A39B}"/>
              </a:ext>
            </a:extLst>
          </p:cNvPr>
          <p:cNvGrpSpPr/>
          <p:nvPr/>
        </p:nvGrpSpPr>
        <p:grpSpPr>
          <a:xfrm>
            <a:off x="1" y="0"/>
            <a:ext cx="4038600" cy="6858001"/>
            <a:chOff x="0" y="0"/>
            <a:chExt cx="4649841" cy="685800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A0532A2-4B95-8C5E-3956-9C308938306D}"/>
                </a:ext>
              </a:extLst>
            </p:cNvPr>
            <p:cNvSpPr/>
            <p:nvPr/>
          </p:nvSpPr>
          <p:spPr>
            <a:xfrm>
              <a:off x="0" y="1"/>
              <a:ext cx="4649841" cy="6858000"/>
            </a:xfrm>
            <a:custGeom>
              <a:avLst/>
              <a:gdLst>
                <a:gd name="connsiteX0" fmla="*/ 0 w 4649841"/>
                <a:gd name="connsiteY0" fmla="*/ 0 h 6883421"/>
                <a:gd name="connsiteX1" fmla="*/ 4649842 w 4649841"/>
                <a:gd name="connsiteY1" fmla="*/ 0 h 6883421"/>
                <a:gd name="connsiteX2" fmla="*/ 4649842 w 4649841"/>
                <a:gd name="connsiteY2" fmla="*/ 6883422 h 6883421"/>
                <a:gd name="connsiteX3" fmla="*/ 0 w 4649841"/>
                <a:gd name="connsiteY3" fmla="*/ 6883422 h 688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9841" h="6883421">
                  <a:moveTo>
                    <a:pt x="0" y="0"/>
                  </a:moveTo>
                  <a:lnTo>
                    <a:pt x="4649842" y="0"/>
                  </a:lnTo>
                  <a:lnTo>
                    <a:pt x="4649842" y="6883422"/>
                  </a:lnTo>
                  <a:lnTo>
                    <a:pt x="0" y="6883422"/>
                  </a:lnTo>
                  <a:close/>
                </a:path>
              </a:pathLst>
            </a:custGeom>
            <a:solidFill>
              <a:schemeClr val="accent1"/>
            </a:solidFill>
            <a:ln w="59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B2F99E6-68BD-0A44-33C8-96695F1277B6}"/>
                </a:ext>
              </a:extLst>
            </p:cNvPr>
            <p:cNvSpPr/>
            <p:nvPr/>
          </p:nvSpPr>
          <p:spPr>
            <a:xfrm>
              <a:off x="0" y="0"/>
              <a:ext cx="4649841" cy="608943"/>
            </a:xfrm>
            <a:custGeom>
              <a:avLst/>
              <a:gdLst>
                <a:gd name="connsiteX0" fmla="*/ 0 w 4649841"/>
                <a:gd name="connsiteY0" fmla="*/ 0 h 608943"/>
                <a:gd name="connsiteX1" fmla="*/ 4649842 w 4649841"/>
                <a:gd name="connsiteY1" fmla="*/ 0 h 608943"/>
                <a:gd name="connsiteX2" fmla="*/ 4649842 w 4649841"/>
                <a:gd name="connsiteY2" fmla="*/ 608943 h 608943"/>
                <a:gd name="connsiteX3" fmla="*/ 0 w 4649841"/>
                <a:gd name="connsiteY3" fmla="*/ 608943 h 60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9841" h="608943">
                  <a:moveTo>
                    <a:pt x="0" y="0"/>
                  </a:moveTo>
                  <a:lnTo>
                    <a:pt x="4649842" y="0"/>
                  </a:lnTo>
                  <a:lnTo>
                    <a:pt x="4649842" y="608943"/>
                  </a:lnTo>
                  <a:lnTo>
                    <a:pt x="0" y="608943"/>
                  </a:lnTo>
                  <a:close/>
                </a:path>
              </a:pathLst>
            </a:custGeom>
            <a:solidFill>
              <a:schemeClr val="accent2"/>
            </a:solidFill>
            <a:ln w="59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46591A-5889-BC2F-A30B-6D12203573BD}"/>
              </a:ext>
            </a:extLst>
          </p:cNvPr>
          <p:cNvGrpSpPr/>
          <p:nvPr/>
        </p:nvGrpSpPr>
        <p:grpSpPr>
          <a:xfrm>
            <a:off x="5987661" y="978104"/>
            <a:ext cx="5314950" cy="5089146"/>
            <a:chOff x="5734050" y="1899343"/>
            <a:chExt cx="4857750" cy="508914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96E431-3A6E-38C8-1C2C-8976D62CED87}"/>
                </a:ext>
              </a:extLst>
            </p:cNvPr>
            <p:cNvSpPr txBox="1"/>
            <p:nvPr/>
          </p:nvSpPr>
          <p:spPr>
            <a:xfrm>
              <a:off x="5734050" y="1899343"/>
              <a:ext cx="47561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36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      </a:t>
              </a:r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Team</a:t>
              </a:r>
              <a:r>
                <a:rPr lang="en-US" sz="36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Members</a:t>
              </a:r>
              <a:endParaRPr lang="en-IN" sz="3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777B46-6587-8EF7-9AD4-861B09D5B295}"/>
                </a:ext>
              </a:extLst>
            </p:cNvPr>
            <p:cNvSpPr txBox="1"/>
            <p:nvPr/>
          </p:nvSpPr>
          <p:spPr>
            <a:xfrm>
              <a:off x="5734050" y="3086972"/>
              <a:ext cx="4857750" cy="39015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2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 Adarsh Tiwari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2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b="1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Koneti</a:t>
              </a:r>
              <a:r>
                <a:rPr lang="en-US" sz="2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 Vamsi Krishna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2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 Divya </a:t>
              </a:r>
              <a:r>
                <a:rPr lang="en-US" sz="2400" b="1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Pukale</a:t>
              </a:r>
              <a:endParaRPr lang="en-US" sz="2400" b="1" i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2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 Arati </a:t>
              </a:r>
              <a:r>
                <a:rPr lang="en-US" sz="2400" b="1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Gujrathi</a:t>
              </a:r>
              <a:endParaRPr lang="en-US" sz="2400" b="1" i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IN" sz="2400" b="1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Muttama</a:t>
              </a:r>
              <a:r>
                <a:rPr lang="en-IN" sz="2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2400" b="1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Needagi</a:t>
              </a:r>
              <a:endParaRPr lang="en-IN" sz="2400" b="1" i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IN" sz="2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Gargi Sawant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IN" sz="2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Raj </a:t>
              </a:r>
              <a:r>
                <a:rPr lang="en-IN" sz="2400" b="1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Rajoli</a:t>
              </a:r>
              <a:endParaRPr lang="en-IN" sz="2400" b="1" i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3" name="Picture 12" descr="A hand holding a shopping cart&#10;&#10;Description automatically generated">
            <a:extLst>
              <a:ext uri="{FF2B5EF4-FFF2-40B4-BE49-F238E27FC236}">
                <a16:creationId xmlns:a16="http://schemas.microsoft.com/office/drawing/2014/main" id="{14A64C03-3B80-710E-39D9-CB10B9FB3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r="16071"/>
          <a:stretch/>
        </p:blipFill>
        <p:spPr>
          <a:xfrm flipH="1">
            <a:off x="1238250" y="1181100"/>
            <a:ext cx="4242204" cy="5104744"/>
          </a:xfrm>
          <a:prstGeom prst="rect">
            <a:avLst/>
          </a:prstGeom>
        </p:spPr>
      </p:pic>
      <p:pic>
        <p:nvPicPr>
          <p:cNvPr id="3" name="Graphic 2" descr="Users">
            <a:extLst>
              <a:ext uri="{FF2B5EF4-FFF2-40B4-BE49-F238E27FC236}">
                <a16:creationId xmlns:a16="http://schemas.microsoft.com/office/drawing/2014/main" id="{AAB9BF38-11F7-9ECA-7D68-18D2390EC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4777" y="1583469"/>
            <a:ext cx="622703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1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E7FA0F8-0B9C-70A8-F131-2C1558E34EFD}"/>
              </a:ext>
            </a:extLst>
          </p:cNvPr>
          <p:cNvSpPr/>
          <p:nvPr/>
        </p:nvSpPr>
        <p:spPr>
          <a:xfrm>
            <a:off x="0" y="0"/>
            <a:ext cx="4065973" cy="3442146"/>
          </a:xfrm>
          <a:custGeom>
            <a:avLst/>
            <a:gdLst>
              <a:gd name="connsiteX0" fmla="*/ 5290248 w 5290468"/>
              <a:gd name="connsiteY0" fmla="*/ -176 h 3417213"/>
              <a:gd name="connsiteX1" fmla="*/ 5290248 w 5290468"/>
              <a:gd name="connsiteY1" fmla="*/ 2013625 h 3417213"/>
              <a:gd name="connsiteX2" fmla="*/ 3886836 w 5290468"/>
              <a:gd name="connsiteY2" fmla="*/ 3417038 h 3417213"/>
              <a:gd name="connsiteX3" fmla="*/ -220 w 5290468"/>
              <a:gd name="connsiteY3" fmla="*/ 3417038 h 3417213"/>
              <a:gd name="connsiteX4" fmla="*/ -220 w 5290468"/>
              <a:gd name="connsiteY4" fmla="*/ -176 h 341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468" h="3417213">
                <a:moveTo>
                  <a:pt x="5290248" y="-176"/>
                </a:moveTo>
                <a:lnTo>
                  <a:pt x="5290248" y="2013625"/>
                </a:lnTo>
                <a:cubicBezTo>
                  <a:pt x="5290248" y="2788727"/>
                  <a:pt x="4661937" y="3417038"/>
                  <a:pt x="3886836" y="3417038"/>
                </a:cubicBezTo>
                <a:lnTo>
                  <a:pt x="-220" y="3417038"/>
                </a:lnTo>
                <a:lnTo>
                  <a:pt x="-220" y="-176"/>
                </a:lnTo>
                <a:close/>
              </a:path>
            </a:pathLst>
          </a:custGeom>
          <a:solidFill>
            <a:schemeClr val="accent1"/>
          </a:solidFill>
          <a:ln w="6789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B65153-594D-2AE6-D9CB-34A4BE4BE18A}"/>
              </a:ext>
            </a:extLst>
          </p:cNvPr>
          <p:cNvSpPr/>
          <p:nvPr/>
        </p:nvSpPr>
        <p:spPr>
          <a:xfrm>
            <a:off x="1812594" y="623964"/>
            <a:ext cx="2791890" cy="2791890"/>
          </a:xfrm>
          <a:custGeom>
            <a:avLst/>
            <a:gdLst>
              <a:gd name="connsiteX0" fmla="*/ 2791670 w 2791890"/>
              <a:gd name="connsiteY0" fmla="*/ 1397128 h 2791890"/>
              <a:gd name="connsiteX1" fmla="*/ 1394368 w 2791890"/>
              <a:gd name="connsiteY1" fmla="*/ 2791714 h 2791890"/>
              <a:gd name="connsiteX2" fmla="*/ -220 w 2791890"/>
              <a:gd name="connsiteY2" fmla="*/ 1394411 h 2791890"/>
              <a:gd name="connsiteX3" fmla="*/ 1396405 w 2791890"/>
              <a:gd name="connsiteY3" fmla="*/ -176 h 2791890"/>
              <a:gd name="connsiteX4" fmla="*/ 2791670 w 2791890"/>
              <a:gd name="connsiteY4" fmla="*/ 1397128 h 279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1890" h="2791890">
                <a:moveTo>
                  <a:pt x="2791670" y="1397128"/>
                </a:moveTo>
                <a:cubicBezTo>
                  <a:pt x="2790924" y="2168088"/>
                  <a:pt x="2165327" y="2792461"/>
                  <a:pt x="1394368" y="2791714"/>
                </a:cubicBezTo>
                <a:cubicBezTo>
                  <a:pt x="623406" y="2790967"/>
                  <a:pt x="-968" y="2165373"/>
                  <a:pt x="-220" y="1394411"/>
                </a:cubicBezTo>
                <a:cubicBezTo>
                  <a:pt x="526" y="623722"/>
                  <a:pt x="625715" y="-583"/>
                  <a:pt x="1396405" y="-176"/>
                </a:cubicBezTo>
                <a:cubicBezTo>
                  <a:pt x="2167298" y="979"/>
                  <a:pt x="2791670" y="626234"/>
                  <a:pt x="2791670" y="1397128"/>
                </a:cubicBezTo>
                <a:close/>
              </a:path>
            </a:pathLst>
          </a:custGeom>
          <a:solidFill>
            <a:schemeClr val="accent2"/>
          </a:solidFill>
          <a:ln w="67896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35EAC-3F64-A4AC-7BFB-4C7FF91E30EF}"/>
              </a:ext>
            </a:extLst>
          </p:cNvPr>
          <p:cNvSpPr txBox="1"/>
          <p:nvPr/>
        </p:nvSpPr>
        <p:spPr>
          <a:xfrm>
            <a:off x="4828889" y="300798"/>
            <a:ext cx="5868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en-US" sz="3600" b="1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36E197-E7FF-8B96-6496-8E12B2EF2757}"/>
              </a:ext>
            </a:extLst>
          </p:cNvPr>
          <p:cNvSpPr txBox="1"/>
          <p:nvPr/>
        </p:nvSpPr>
        <p:spPr>
          <a:xfrm>
            <a:off x="4604483" y="879491"/>
            <a:ext cx="7082485" cy="558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highlight>
                  <a:srgbClr val="FFFFFF"/>
                </a:highlight>
              </a:rPr>
              <a:t>KPI -1 : Weekday Vs Weekend payment Statistics.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highlight>
                  <a:srgbClr val="FFFFFF"/>
                </a:highlight>
              </a:rPr>
              <a:t> KPI -2 : No. of Orders by review score 5 and payment type credit card.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highlight>
                  <a:srgbClr val="FFFFFF"/>
                </a:highlight>
              </a:rPr>
              <a:t> KPI -3 : Avg no .of days taken for order delivery for pet shop.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highlight>
                  <a:srgbClr val="FFFFFF"/>
                </a:highlight>
              </a:rPr>
              <a:t> KPI -4 : Avg Price and Avg Payments for Sao Paulo city.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highlight>
                  <a:srgbClr val="FFFFFF"/>
                </a:highlight>
              </a:rPr>
              <a:t> KPI -5 : Average Shipping days Vs Review score.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</a:rPr>
              <a:t>Implementation of KPI’s using </a:t>
            </a:r>
            <a:r>
              <a:rPr lang="en-US" sz="2000" dirty="0" err="1">
                <a:cs typeface="Segoe UI" panose="020B0502040204020203" pitchFamily="34" charset="0"/>
              </a:rPr>
              <a:t>Ms</a:t>
            </a:r>
            <a:r>
              <a:rPr lang="en-US" sz="2000" dirty="0">
                <a:cs typeface="Segoe UI" panose="020B0502040204020203" pitchFamily="34" charset="0"/>
              </a:rPr>
              <a:t> excel.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</a:rPr>
              <a:t>Implementation of KPI’s using MYSQL.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</a:rPr>
              <a:t>Implementation of  KPI’s using  Power Bi.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</a:rPr>
              <a:t>Implementation of  KPI’s using  Tableau.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</a:rPr>
              <a:t>Conclusion.</a:t>
            </a:r>
          </a:p>
        </p:txBody>
      </p:sp>
      <p:pic>
        <p:nvPicPr>
          <p:cNvPr id="16" name="Picture 15" descr="A person wearing virtual reality goggles&#10;&#10;Description automatically generated">
            <a:extLst>
              <a:ext uri="{FF2B5EF4-FFF2-40B4-BE49-F238E27FC236}">
                <a16:creationId xmlns:a16="http://schemas.microsoft.com/office/drawing/2014/main" id="{3766A077-A719-7AE3-702F-2060F7C11E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7" t="9477" r="15466" b="5147"/>
          <a:stretch>
            <a:fillRect/>
          </a:stretch>
        </p:blipFill>
        <p:spPr>
          <a:xfrm>
            <a:off x="1959560" y="770930"/>
            <a:ext cx="2497957" cy="2497957"/>
          </a:xfrm>
          <a:custGeom>
            <a:avLst/>
            <a:gdLst>
              <a:gd name="connsiteX0" fmla="*/ 1249588 w 2497957"/>
              <a:gd name="connsiteY0" fmla="*/ 1 h 2497957"/>
              <a:gd name="connsiteX1" fmla="*/ 2497957 w 2497957"/>
              <a:gd name="connsiteY1" fmla="*/ 1250195 h 2497957"/>
              <a:gd name="connsiteX2" fmla="*/ 1247765 w 2497957"/>
              <a:gd name="connsiteY2" fmla="*/ 2497957 h 2497957"/>
              <a:gd name="connsiteX3" fmla="*/ 1 w 2497957"/>
              <a:gd name="connsiteY3" fmla="*/ 1247764 h 2497957"/>
              <a:gd name="connsiteX4" fmla="*/ 1249588 w 2497957"/>
              <a:gd name="connsiteY4" fmla="*/ 1 h 2497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7957" h="2497957">
                <a:moveTo>
                  <a:pt x="1249588" y="1"/>
                </a:moveTo>
                <a:cubicBezTo>
                  <a:pt x="1939320" y="1034"/>
                  <a:pt x="2497957" y="560461"/>
                  <a:pt x="2497957" y="1250195"/>
                </a:cubicBezTo>
                <a:cubicBezTo>
                  <a:pt x="2497290" y="1939987"/>
                  <a:pt x="1937557" y="2498625"/>
                  <a:pt x="1247765" y="2497957"/>
                </a:cubicBezTo>
                <a:cubicBezTo>
                  <a:pt x="557971" y="2497288"/>
                  <a:pt x="-668" y="1937558"/>
                  <a:pt x="1" y="1247764"/>
                </a:cubicBezTo>
                <a:cubicBezTo>
                  <a:pt x="669" y="558214"/>
                  <a:pt x="560037" y="-364"/>
                  <a:pt x="1249588" y="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0549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D181A77D-F2CF-D94B-5E0F-DC38136ECC83}"/>
              </a:ext>
            </a:extLst>
          </p:cNvPr>
          <p:cNvSpPr/>
          <p:nvPr/>
        </p:nvSpPr>
        <p:spPr>
          <a:xfrm>
            <a:off x="-1" y="0"/>
            <a:ext cx="4021583" cy="6857999"/>
          </a:xfrm>
          <a:custGeom>
            <a:avLst/>
            <a:gdLst>
              <a:gd name="connsiteX0" fmla="*/ 0 w 2408149"/>
              <a:gd name="connsiteY0" fmla="*/ 0 h 3155221"/>
              <a:gd name="connsiteX1" fmla="*/ 2408150 w 2408149"/>
              <a:gd name="connsiteY1" fmla="*/ 0 h 3155221"/>
              <a:gd name="connsiteX2" fmla="*/ 2408150 w 2408149"/>
              <a:gd name="connsiteY2" fmla="*/ 3155222 h 3155221"/>
              <a:gd name="connsiteX3" fmla="*/ 0 w 2408149"/>
              <a:gd name="connsiteY3" fmla="*/ 3155222 h 3155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8149" h="3155221">
                <a:moveTo>
                  <a:pt x="0" y="0"/>
                </a:moveTo>
                <a:lnTo>
                  <a:pt x="2408150" y="0"/>
                </a:lnTo>
                <a:lnTo>
                  <a:pt x="2408150" y="3155222"/>
                </a:lnTo>
                <a:lnTo>
                  <a:pt x="0" y="3155222"/>
                </a:lnTo>
                <a:close/>
              </a:path>
            </a:pathLst>
          </a:custGeom>
          <a:solidFill>
            <a:schemeClr val="accent2"/>
          </a:solidFill>
          <a:ln w="6154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0BC93-AC3F-AC3A-D521-9E121B4A1A34}"/>
              </a:ext>
            </a:extLst>
          </p:cNvPr>
          <p:cNvSpPr txBox="1"/>
          <p:nvPr/>
        </p:nvSpPr>
        <p:spPr>
          <a:xfrm>
            <a:off x="6337827" y="428984"/>
            <a:ext cx="3390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en-IN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34D4D-E10C-A00A-0973-DA26554FADC6}"/>
              </a:ext>
            </a:extLst>
          </p:cNvPr>
          <p:cNvSpPr txBox="1"/>
          <p:nvPr/>
        </p:nvSpPr>
        <p:spPr>
          <a:xfrm>
            <a:off x="4583512" y="1075315"/>
            <a:ext cx="7072869" cy="5120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In the rapidly evolving world of e-commerce, businesses need to leverage data analytics to remain competitive.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Olist, a Brazilian-based company, provides a platform for small and medium-sized retailers to sell their products on major e-commerce marketplaces.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 This allows sellers to expand their reach without having to manage individual marketplace accounts.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 Analyzing the data generated from these transactions can provide critical insights into various aspects of the business, from sales performance to customer behavior and operational efficiency.</a:t>
            </a:r>
            <a:endParaRPr lang="en-IN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A3F2F-DB33-F353-4ED3-DE9825B8C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7" y="143634"/>
            <a:ext cx="3806346" cy="22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2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59FB2D-1BD8-77D3-9A73-F7753234CBD6}"/>
              </a:ext>
            </a:extLst>
          </p:cNvPr>
          <p:cNvSpPr/>
          <p:nvPr/>
        </p:nvSpPr>
        <p:spPr>
          <a:xfrm>
            <a:off x="6096000" y="1690576"/>
            <a:ext cx="6096000" cy="5007891"/>
          </a:xfrm>
          <a:custGeom>
            <a:avLst/>
            <a:gdLst>
              <a:gd name="connsiteX0" fmla="*/ 0 w 5966000"/>
              <a:gd name="connsiteY0" fmla="*/ 0 h 4564870"/>
              <a:gd name="connsiteX1" fmla="*/ 5966001 w 5966000"/>
              <a:gd name="connsiteY1" fmla="*/ 0 h 4564870"/>
              <a:gd name="connsiteX2" fmla="*/ 5966001 w 5966000"/>
              <a:gd name="connsiteY2" fmla="*/ 4564871 h 4564870"/>
              <a:gd name="connsiteX3" fmla="*/ 0 w 5966000"/>
              <a:gd name="connsiteY3" fmla="*/ 4564871 h 45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000" h="4564870">
                <a:moveTo>
                  <a:pt x="0" y="0"/>
                </a:moveTo>
                <a:lnTo>
                  <a:pt x="5966001" y="0"/>
                </a:lnTo>
                <a:lnTo>
                  <a:pt x="5966001" y="4564871"/>
                </a:lnTo>
                <a:lnTo>
                  <a:pt x="0" y="4564871"/>
                </a:lnTo>
                <a:close/>
              </a:path>
            </a:pathLst>
          </a:custGeom>
          <a:solidFill>
            <a:schemeClr val="accent2"/>
          </a:solidFill>
          <a:ln w="73446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C3444-0BC0-39F4-DE7F-FE5AB1E187AB}"/>
              </a:ext>
            </a:extLst>
          </p:cNvPr>
          <p:cNvSpPr txBox="1"/>
          <p:nvPr/>
        </p:nvSpPr>
        <p:spPr>
          <a:xfrm>
            <a:off x="116220" y="159532"/>
            <a:ext cx="554668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cs typeface="Segoe UI" panose="020B0502040204020203" pitchFamily="34" charset="0"/>
              </a:rPr>
              <a:t>K</a:t>
            </a:r>
            <a:r>
              <a:rPr lang="en-IN" sz="3200" b="1" dirty="0">
                <a:cs typeface="Segoe UI" panose="020B0502040204020203" pitchFamily="34" charset="0"/>
              </a:rPr>
              <a:t>PI – 1 </a:t>
            </a:r>
            <a:r>
              <a:rPr lang="en-US" sz="3200" b="1" i="0" dirty="0">
                <a:effectLst/>
                <a:highlight>
                  <a:srgbClr val="FFFFFF"/>
                </a:highlight>
              </a:rPr>
              <a:t>Weekday Vs Weekend payment Statistics. </a:t>
            </a:r>
          </a:p>
          <a:p>
            <a:endParaRPr lang="en-IN" sz="36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768DB6E-F00E-AAB6-73B6-725C870CF80F}"/>
              </a:ext>
            </a:extLst>
          </p:cNvPr>
          <p:cNvSpPr/>
          <p:nvPr/>
        </p:nvSpPr>
        <p:spPr>
          <a:xfrm>
            <a:off x="136291" y="1690576"/>
            <a:ext cx="5854701" cy="5007892"/>
          </a:xfrm>
          <a:custGeom>
            <a:avLst/>
            <a:gdLst>
              <a:gd name="connsiteX0" fmla="*/ 0 w 5966000"/>
              <a:gd name="connsiteY0" fmla="*/ 0 h 4564870"/>
              <a:gd name="connsiteX1" fmla="*/ 5966001 w 5966000"/>
              <a:gd name="connsiteY1" fmla="*/ 0 h 4564870"/>
              <a:gd name="connsiteX2" fmla="*/ 5966001 w 5966000"/>
              <a:gd name="connsiteY2" fmla="*/ 4564871 h 4564870"/>
              <a:gd name="connsiteX3" fmla="*/ 0 w 5966000"/>
              <a:gd name="connsiteY3" fmla="*/ 4564871 h 45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000" h="4564870">
                <a:moveTo>
                  <a:pt x="0" y="0"/>
                </a:moveTo>
                <a:lnTo>
                  <a:pt x="5966001" y="0"/>
                </a:lnTo>
                <a:lnTo>
                  <a:pt x="5966001" y="4564871"/>
                </a:lnTo>
                <a:lnTo>
                  <a:pt x="0" y="4564871"/>
                </a:lnTo>
                <a:close/>
              </a:path>
            </a:pathLst>
          </a:custGeom>
          <a:solidFill>
            <a:schemeClr val="accent1"/>
          </a:solidFill>
          <a:ln w="73446" cap="flat">
            <a:noFill/>
            <a:prstDash val="solid"/>
            <a:miter/>
          </a:ln>
        </p:spPr>
        <p:txBody>
          <a:bodyPr rtlCol="0" anchor="ctr" anchorCtr="1"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Insights :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Total Payments : $16.456 Million 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Weekday Payments : $12.686 Million (77%)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Weekend Payments : $3.77 Million (23%)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Recommendations :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Weekends : Plan Promotional activities ( like Social media advertising , Paid advertising , Rewards and Loyalty Programs , etc. ) to boost revenue.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Weekdays :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ensure you’re never out of stock. With these tactics, you can be sure your store’s product assortment will help you win more sales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A86BC0-6852-F916-D3DA-6A2A361E6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576"/>
            <a:ext cx="6096000" cy="500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05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59FB2D-1BD8-77D3-9A73-F7753234CBD6}"/>
              </a:ext>
            </a:extLst>
          </p:cNvPr>
          <p:cNvSpPr/>
          <p:nvPr/>
        </p:nvSpPr>
        <p:spPr>
          <a:xfrm>
            <a:off x="6649375" y="1743739"/>
            <a:ext cx="5397623" cy="4774289"/>
          </a:xfrm>
          <a:custGeom>
            <a:avLst/>
            <a:gdLst>
              <a:gd name="connsiteX0" fmla="*/ 0 w 5966000"/>
              <a:gd name="connsiteY0" fmla="*/ 0 h 4564870"/>
              <a:gd name="connsiteX1" fmla="*/ 5966001 w 5966000"/>
              <a:gd name="connsiteY1" fmla="*/ 0 h 4564870"/>
              <a:gd name="connsiteX2" fmla="*/ 5966001 w 5966000"/>
              <a:gd name="connsiteY2" fmla="*/ 4564871 h 4564870"/>
              <a:gd name="connsiteX3" fmla="*/ 0 w 5966000"/>
              <a:gd name="connsiteY3" fmla="*/ 4564871 h 45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000" h="4564870">
                <a:moveTo>
                  <a:pt x="0" y="0"/>
                </a:moveTo>
                <a:lnTo>
                  <a:pt x="5966001" y="0"/>
                </a:lnTo>
                <a:lnTo>
                  <a:pt x="5966001" y="4564871"/>
                </a:lnTo>
                <a:lnTo>
                  <a:pt x="0" y="4564871"/>
                </a:lnTo>
                <a:close/>
              </a:path>
            </a:pathLst>
          </a:custGeom>
          <a:solidFill>
            <a:schemeClr val="accent2"/>
          </a:solidFill>
          <a:ln w="73446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C3444-0BC0-39F4-DE7F-FE5AB1E187AB}"/>
              </a:ext>
            </a:extLst>
          </p:cNvPr>
          <p:cNvSpPr txBox="1"/>
          <p:nvPr/>
        </p:nvSpPr>
        <p:spPr>
          <a:xfrm>
            <a:off x="212399" y="125786"/>
            <a:ext cx="629939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cs typeface="Segoe UI" panose="020B0502040204020203" pitchFamily="34" charset="0"/>
              </a:rPr>
              <a:t>K</a:t>
            </a:r>
            <a:r>
              <a:rPr lang="en-IN" sz="3200" b="1" dirty="0">
                <a:cs typeface="Segoe UI" panose="020B0502040204020203" pitchFamily="34" charset="0"/>
              </a:rPr>
              <a:t>PI – 2 </a:t>
            </a:r>
            <a:r>
              <a:rPr lang="en-US" sz="3200" b="1" i="0" dirty="0">
                <a:effectLst/>
                <a:highlight>
                  <a:srgbClr val="FFFFFF"/>
                </a:highlight>
              </a:rPr>
              <a:t>No. of Orders by review score 5 and payment type credit card. </a:t>
            </a:r>
            <a:endParaRPr lang="en-IN" sz="32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768DB6E-F00E-AAB6-73B6-725C870CF80F}"/>
              </a:ext>
            </a:extLst>
          </p:cNvPr>
          <p:cNvSpPr/>
          <p:nvPr/>
        </p:nvSpPr>
        <p:spPr>
          <a:xfrm>
            <a:off x="145002" y="1743740"/>
            <a:ext cx="6380120" cy="4774289"/>
          </a:xfrm>
          <a:custGeom>
            <a:avLst/>
            <a:gdLst>
              <a:gd name="connsiteX0" fmla="*/ 0 w 5966000"/>
              <a:gd name="connsiteY0" fmla="*/ 0 h 4564870"/>
              <a:gd name="connsiteX1" fmla="*/ 5966001 w 5966000"/>
              <a:gd name="connsiteY1" fmla="*/ 0 h 4564870"/>
              <a:gd name="connsiteX2" fmla="*/ 5966001 w 5966000"/>
              <a:gd name="connsiteY2" fmla="*/ 4564871 h 4564870"/>
              <a:gd name="connsiteX3" fmla="*/ 0 w 5966000"/>
              <a:gd name="connsiteY3" fmla="*/ 4564871 h 45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000" h="4564870">
                <a:moveTo>
                  <a:pt x="0" y="0"/>
                </a:moveTo>
                <a:lnTo>
                  <a:pt x="5966001" y="0"/>
                </a:lnTo>
                <a:lnTo>
                  <a:pt x="5966001" y="4564871"/>
                </a:lnTo>
                <a:lnTo>
                  <a:pt x="0" y="4564871"/>
                </a:lnTo>
                <a:close/>
              </a:path>
            </a:pathLst>
          </a:custGeom>
          <a:solidFill>
            <a:schemeClr val="accent1"/>
          </a:solidFill>
          <a:ln w="73446" cap="flat">
            <a:noFill/>
            <a:prstDash val="solid"/>
            <a:miter/>
          </a:ln>
        </p:spPr>
        <p:txBody>
          <a:bodyPr rtlCol="0" anchor="ctr" anchorCtr="1"/>
          <a:lstStyle/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Insights :</a:t>
            </a:r>
            <a:endParaRPr lang="en-IN" sz="1600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Number of credit card orders with review score 5 </a:t>
            </a:r>
            <a:r>
              <a:rPr lang="en-US" sz="1600" b="1" dirty="0">
                <a:solidFill>
                  <a:schemeClr val="bg1"/>
                </a:solidFill>
              </a:rPr>
              <a:t>: </a:t>
            </a:r>
            <a:r>
              <a:rPr lang="en-US" sz="1600" dirty="0">
                <a:solidFill>
                  <a:schemeClr val="bg1"/>
                </a:solidFill>
              </a:rPr>
              <a:t>44 K (57.83%)</a:t>
            </a:r>
            <a:endParaRPr lang="en-IN" sz="1600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For review score 5, credit cards are the most preferred payment method.</a:t>
            </a:r>
          </a:p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Recommendations :</a:t>
            </a:r>
            <a:endParaRPr lang="en-IN" sz="1600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Analyse the feedback and identify the root causes of the customer's dissatisfaction. Was it a product defect, shipping issue, customer service problem, or something else?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Implement corrective actions internally to prevent similar issues from recurring in the future.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Use negative feedback as an opportunity for learning and improvement. Analyze trends in negative reviews to identify common issues and implement systematic changes.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C7B548-0918-FD43-D36B-52206D90A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708" y="1757002"/>
            <a:ext cx="5384290" cy="476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89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59FB2D-1BD8-77D3-9A73-F7753234CBD6}"/>
              </a:ext>
            </a:extLst>
          </p:cNvPr>
          <p:cNvSpPr/>
          <p:nvPr/>
        </p:nvSpPr>
        <p:spPr>
          <a:xfrm>
            <a:off x="6541364" y="1587725"/>
            <a:ext cx="5532267" cy="4696117"/>
          </a:xfrm>
          <a:custGeom>
            <a:avLst/>
            <a:gdLst>
              <a:gd name="connsiteX0" fmla="*/ 0 w 5966000"/>
              <a:gd name="connsiteY0" fmla="*/ 0 h 4564870"/>
              <a:gd name="connsiteX1" fmla="*/ 5966001 w 5966000"/>
              <a:gd name="connsiteY1" fmla="*/ 0 h 4564870"/>
              <a:gd name="connsiteX2" fmla="*/ 5966001 w 5966000"/>
              <a:gd name="connsiteY2" fmla="*/ 4564871 h 4564870"/>
              <a:gd name="connsiteX3" fmla="*/ 0 w 5966000"/>
              <a:gd name="connsiteY3" fmla="*/ 4564871 h 45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000" h="4564870">
                <a:moveTo>
                  <a:pt x="0" y="0"/>
                </a:moveTo>
                <a:lnTo>
                  <a:pt x="5966001" y="0"/>
                </a:lnTo>
                <a:lnTo>
                  <a:pt x="5966001" y="4564871"/>
                </a:lnTo>
                <a:lnTo>
                  <a:pt x="0" y="4564871"/>
                </a:lnTo>
                <a:close/>
              </a:path>
            </a:pathLst>
          </a:custGeom>
          <a:solidFill>
            <a:schemeClr val="accent2"/>
          </a:solidFill>
          <a:ln w="73446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C3444-0BC0-39F4-DE7F-FE5AB1E187AB}"/>
              </a:ext>
            </a:extLst>
          </p:cNvPr>
          <p:cNvSpPr txBox="1"/>
          <p:nvPr/>
        </p:nvSpPr>
        <p:spPr>
          <a:xfrm>
            <a:off x="118369" y="402785"/>
            <a:ext cx="57257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cs typeface="Segoe UI" panose="020B0502040204020203" pitchFamily="34" charset="0"/>
              </a:rPr>
              <a:t>K</a:t>
            </a:r>
            <a:r>
              <a:rPr lang="en-IN" sz="3200" b="1" dirty="0">
                <a:cs typeface="Segoe UI" panose="020B0502040204020203" pitchFamily="34" charset="0"/>
              </a:rPr>
              <a:t>PI – 3 </a:t>
            </a:r>
            <a:r>
              <a:rPr lang="en-US" sz="3200" b="1" i="0" dirty="0">
                <a:effectLst/>
                <a:highlight>
                  <a:srgbClr val="FFFFFF"/>
                </a:highlight>
              </a:rPr>
              <a:t>Avg no .of days taken for order delivery for pet shop. </a:t>
            </a:r>
            <a:endParaRPr lang="en-IN" sz="32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Segoe UI" panose="020B0502040204020203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768DB6E-F00E-AAB6-73B6-725C870CF80F}"/>
              </a:ext>
            </a:extLst>
          </p:cNvPr>
          <p:cNvSpPr/>
          <p:nvPr/>
        </p:nvSpPr>
        <p:spPr>
          <a:xfrm>
            <a:off x="118369" y="1587725"/>
            <a:ext cx="6293064" cy="4696117"/>
          </a:xfrm>
          <a:custGeom>
            <a:avLst/>
            <a:gdLst>
              <a:gd name="connsiteX0" fmla="*/ 0 w 5966000"/>
              <a:gd name="connsiteY0" fmla="*/ 0 h 4564870"/>
              <a:gd name="connsiteX1" fmla="*/ 5966001 w 5966000"/>
              <a:gd name="connsiteY1" fmla="*/ 0 h 4564870"/>
              <a:gd name="connsiteX2" fmla="*/ 5966001 w 5966000"/>
              <a:gd name="connsiteY2" fmla="*/ 4564871 h 4564870"/>
              <a:gd name="connsiteX3" fmla="*/ 0 w 5966000"/>
              <a:gd name="connsiteY3" fmla="*/ 4564871 h 45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000" h="4564870">
                <a:moveTo>
                  <a:pt x="0" y="0"/>
                </a:moveTo>
                <a:lnTo>
                  <a:pt x="5966001" y="0"/>
                </a:lnTo>
                <a:lnTo>
                  <a:pt x="5966001" y="4564871"/>
                </a:lnTo>
                <a:lnTo>
                  <a:pt x="0" y="4564871"/>
                </a:lnTo>
                <a:close/>
              </a:path>
            </a:pathLst>
          </a:custGeom>
          <a:solidFill>
            <a:schemeClr val="accent1"/>
          </a:solidFill>
          <a:ln w="73446" cap="flat">
            <a:noFill/>
            <a:prstDash val="solid"/>
            <a:miter/>
          </a:ln>
        </p:spPr>
        <p:txBody>
          <a:bodyPr rtlCol="0" anchor="ctr" anchorCtr="1"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Insights : </a:t>
            </a:r>
            <a:br>
              <a:rPr lang="en-US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•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   </a:t>
            </a:r>
            <a:r>
              <a:rPr lang="en-US" dirty="0">
                <a:solidFill>
                  <a:schemeClr val="bg1"/>
                </a:solidFill>
              </a:rPr>
              <a:t>Pet shop had 11.31 Average of Shipping Days.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Recommendations :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adequate stock levels for popular items to minimize delays caused by backorders or stockouts.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Evaluate shipping carriers based on their reliability, delivery times, and customer service reputation.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Standardize packaging processes to minimize time spent on packing orders.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 local distribution centers or fulfillment partners to expedite delivery for regional orders.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D81D7-23E7-7242-EDFA-E6AE401B4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560" y="1799640"/>
            <a:ext cx="5333285" cy="438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9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59FB2D-1BD8-77D3-9A73-F7753234CBD6}"/>
              </a:ext>
            </a:extLst>
          </p:cNvPr>
          <p:cNvSpPr/>
          <p:nvPr/>
        </p:nvSpPr>
        <p:spPr>
          <a:xfrm>
            <a:off x="6551721" y="1587725"/>
            <a:ext cx="5530896" cy="4912200"/>
          </a:xfrm>
          <a:custGeom>
            <a:avLst/>
            <a:gdLst>
              <a:gd name="connsiteX0" fmla="*/ 0 w 5966000"/>
              <a:gd name="connsiteY0" fmla="*/ 0 h 4564870"/>
              <a:gd name="connsiteX1" fmla="*/ 5966001 w 5966000"/>
              <a:gd name="connsiteY1" fmla="*/ 0 h 4564870"/>
              <a:gd name="connsiteX2" fmla="*/ 5966001 w 5966000"/>
              <a:gd name="connsiteY2" fmla="*/ 4564871 h 4564870"/>
              <a:gd name="connsiteX3" fmla="*/ 0 w 5966000"/>
              <a:gd name="connsiteY3" fmla="*/ 4564871 h 45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000" h="4564870">
                <a:moveTo>
                  <a:pt x="0" y="0"/>
                </a:moveTo>
                <a:lnTo>
                  <a:pt x="5966001" y="0"/>
                </a:lnTo>
                <a:lnTo>
                  <a:pt x="5966001" y="4564871"/>
                </a:lnTo>
                <a:lnTo>
                  <a:pt x="0" y="4564871"/>
                </a:lnTo>
                <a:close/>
              </a:path>
            </a:pathLst>
          </a:custGeom>
          <a:solidFill>
            <a:schemeClr val="accent2"/>
          </a:solidFill>
          <a:ln w="73446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C3444-0BC0-39F4-DE7F-FE5AB1E187AB}"/>
              </a:ext>
            </a:extLst>
          </p:cNvPr>
          <p:cNvSpPr txBox="1"/>
          <p:nvPr/>
        </p:nvSpPr>
        <p:spPr>
          <a:xfrm>
            <a:off x="109383" y="264769"/>
            <a:ext cx="66940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cs typeface="Segoe UI" panose="020B0502040204020203" pitchFamily="34" charset="0"/>
              </a:rPr>
              <a:t>K</a:t>
            </a:r>
            <a:r>
              <a:rPr lang="en-IN" sz="3200" b="1" dirty="0">
                <a:cs typeface="Segoe UI" panose="020B0502040204020203" pitchFamily="34" charset="0"/>
              </a:rPr>
              <a:t>PI – 4 </a:t>
            </a:r>
            <a:r>
              <a:rPr lang="en-US" sz="3200" b="1" i="0" dirty="0">
                <a:effectLst/>
                <a:highlight>
                  <a:srgbClr val="FFFFFF"/>
                </a:highlight>
              </a:rPr>
              <a:t>Avg Price and Avg Payments for Sao Paulo city. </a:t>
            </a:r>
          </a:p>
          <a:p>
            <a:endParaRPr lang="en-IN" sz="32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768DB6E-F00E-AAB6-73B6-725C870CF80F}"/>
              </a:ext>
            </a:extLst>
          </p:cNvPr>
          <p:cNvSpPr/>
          <p:nvPr/>
        </p:nvSpPr>
        <p:spPr>
          <a:xfrm>
            <a:off x="109384" y="1587725"/>
            <a:ext cx="6322596" cy="4912199"/>
          </a:xfrm>
          <a:custGeom>
            <a:avLst/>
            <a:gdLst>
              <a:gd name="connsiteX0" fmla="*/ 0 w 5966000"/>
              <a:gd name="connsiteY0" fmla="*/ 0 h 4564870"/>
              <a:gd name="connsiteX1" fmla="*/ 5966001 w 5966000"/>
              <a:gd name="connsiteY1" fmla="*/ 0 h 4564870"/>
              <a:gd name="connsiteX2" fmla="*/ 5966001 w 5966000"/>
              <a:gd name="connsiteY2" fmla="*/ 4564871 h 4564870"/>
              <a:gd name="connsiteX3" fmla="*/ 0 w 5966000"/>
              <a:gd name="connsiteY3" fmla="*/ 4564871 h 45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000" h="4564870">
                <a:moveTo>
                  <a:pt x="0" y="0"/>
                </a:moveTo>
                <a:lnTo>
                  <a:pt x="5966001" y="0"/>
                </a:lnTo>
                <a:lnTo>
                  <a:pt x="5966001" y="4564871"/>
                </a:lnTo>
                <a:lnTo>
                  <a:pt x="0" y="4564871"/>
                </a:lnTo>
                <a:close/>
              </a:path>
            </a:pathLst>
          </a:custGeom>
          <a:solidFill>
            <a:schemeClr val="accent1"/>
          </a:solidFill>
          <a:ln w="73446" cap="flat">
            <a:noFill/>
            <a:prstDash val="solid"/>
            <a:miter/>
          </a:ln>
        </p:spPr>
        <p:txBody>
          <a:bodyPr rtlCol="0" anchor="ctr" anchorCtr="1"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Insights :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﻿﻿﻿Sao Paulo had 107.53 Average of price and 135.83 Average of Payment value.﻿﻿ 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Average of payment value were 28.30 higher than Average of price.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Recommendations :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Conduct a thorough analysis of competitors' pricing strategies and customer preferences to ensure your prices are competitive yet profitable.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Ensure your products offer a clear value proposition that justifies the average price customers are paying.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Offer diverse payment methods to accommodate customer preferences and potentially increase average payment values.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Bundle complementary products or services to encourage customers to spend more per transaction.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212F79-5E78-752D-4380-5C4CA584F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428" y="1696415"/>
            <a:ext cx="5366070" cy="47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0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59FB2D-1BD8-77D3-9A73-F7753234CBD6}"/>
              </a:ext>
            </a:extLst>
          </p:cNvPr>
          <p:cNvSpPr/>
          <p:nvPr/>
        </p:nvSpPr>
        <p:spPr>
          <a:xfrm>
            <a:off x="6516209" y="1576874"/>
            <a:ext cx="5512529" cy="5121595"/>
          </a:xfrm>
          <a:custGeom>
            <a:avLst/>
            <a:gdLst>
              <a:gd name="connsiteX0" fmla="*/ 0 w 5966000"/>
              <a:gd name="connsiteY0" fmla="*/ 0 h 4564870"/>
              <a:gd name="connsiteX1" fmla="*/ 5966001 w 5966000"/>
              <a:gd name="connsiteY1" fmla="*/ 0 h 4564870"/>
              <a:gd name="connsiteX2" fmla="*/ 5966001 w 5966000"/>
              <a:gd name="connsiteY2" fmla="*/ 4564871 h 4564870"/>
              <a:gd name="connsiteX3" fmla="*/ 0 w 5966000"/>
              <a:gd name="connsiteY3" fmla="*/ 4564871 h 45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000" h="4564870">
                <a:moveTo>
                  <a:pt x="0" y="0"/>
                </a:moveTo>
                <a:lnTo>
                  <a:pt x="5966001" y="0"/>
                </a:lnTo>
                <a:lnTo>
                  <a:pt x="5966001" y="4564871"/>
                </a:lnTo>
                <a:lnTo>
                  <a:pt x="0" y="4564871"/>
                </a:lnTo>
                <a:close/>
              </a:path>
            </a:pathLst>
          </a:custGeom>
          <a:solidFill>
            <a:schemeClr val="accent2"/>
          </a:solidFill>
          <a:ln w="73446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C3444-0BC0-39F4-DE7F-FE5AB1E187AB}"/>
              </a:ext>
            </a:extLst>
          </p:cNvPr>
          <p:cNvSpPr txBox="1"/>
          <p:nvPr/>
        </p:nvSpPr>
        <p:spPr>
          <a:xfrm>
            <a:off x="93902" y="159530"/>
            <a:ext cx="566974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cs typeface="Segoe UI" panose="020B0502040204020203" pitchFamily="34" charset="0"/>
              </a:rPr>
              <a:t>K</a:t>
            </a:r>
            <a:r>
              <a:rPr lang="en-IN" sz="3200" b="1" dirty="0">
                <a:cs typeface="Segoe UI" panose="020B0502040204020203" pitchFamily="34" charset="0"/>
              </a:rPr>
              <a:t>PI – 5 </a:t>
            </a:r>
            <a:r>
              <a:rPr lang="en-US" sz="3200" b="1" i="0" dirty="0">
                <a:effectLst/>
                <a:highlight>
                  <a:srgbClr val="FFFFFF"/>
                </a:highlight>
              </a:rPr>
              <a:t>Average Shipping days Vs Review score.</a:t>
            </a:r>
          </a:p>
          <a:p>
            <a:endParaRPr lang="en-IN" sz="36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Segoe UI" panose="020B0502040204020203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768DB6E-F00E-AAB6-73B6-725C870CF80F}"/>
              </a:ext>
            </a:extLst>
          </p:cNvPr>
          <p:cNvSpPr/>
          <p:nvPr/>
        </p:nvSpPr>
        <p:spPr>
          <a:xfrm>
            <a:off x="163264" y="1576874"/>
            <a:ext cx="6226903" cy="5121596"/>
          </a:xfrm>
          <a:custGeom>
            <a:avLst/>
            <a:gdLst>
              <a:gd name="connsiteX0" fmla="*/ 0 w 5966000"/>
              <a:gd name="connsiteY0" fmla="*/ 0 h 4564870"/>
              <a:gd name="connsiteX1" fmla="*/ 5966001 w 5966000"/>
              <a:gd name="connsiteY1" fmla="*/ 0 h 4564870"/>
              <a:gd name="connsiteX2" fmla="*/ 5966001 w 5966000"/>
              <a:gd name="connsiteY2" fmla="*/ 4564871 h 4564870"/>
              <a:gd name="connsiteX3" fmla="*/ 0 w 5966000"/>
              <a:gd name="connsiteY3" fmla="*/ 4564871 h 45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000" h="4564870">
                <a:moveTo>
                  <a:pt x="0" y="0"/>
                </a:moveTo>
                <a:lnTo>
                  <a:pt x="5966001" y="0"/>
                </a:lnTo>
                <a:lnTo>
                  <a:pt x="5966001" y="4564871"/>
                </a:lnTo>
                <a:lnTo>
                  <a:pt x="0" y="4564871"/>
                </a:lnTo>
                <a:close/>
              </a:path>
            </a:pathLst>
          </a:custGeom>
          <a:solidFill>
            <a:schemeClr val="accent1"/>
          </a:solidFill>
          <a:ln w="73446" cap="flat">
            <a:noFill/>
            <a:prstDash val="solid"/>
            <a:miter/>
          </a:ln>
        </p:spPr>
        <p:txBody>
          <a:bodyPr rtlCol="0" anchor="ctr" anchorCtr="1"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Insights :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shipping days averages vary across different review scores: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Review Score 1: Average of 21.25 days (highest)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Review Score 5: Average of 10.62 days (lowest)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considerable variation in shipping days seen between review ratings 1 and 5 suggests the possibility of differences in service quality or fulfilment effectiveness amongst various customer experiences.</a:t>
            </a: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Recommendations :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bg1"/>
                </a:solidFill>
              </a:rPr>
              <a:t>Enhance customer satisfaction by ensuring prompt and reliable shipping across all review scores.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Continuously evaluate and adjust pricing strategies to align with customer expectations and market trends.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detailed transaction data to refine operational processes, optimize pricing, and improve service delivery.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02680F-E4C3-F98C-15E7-D982D192D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569" y="1762023"/>
            <a:ext cx="5306276" cy="48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04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1166</TotalTime>
  <Words>825</Words>
  <Application>Microsoft Office PowerPoint</Application>
  <PresentationFormat>Widescreen</PresentationFormat>
  <Paragraphs>79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Open Sans</vt:lpstr>
      <vt:lpstr>Segoe</vt:lpstr>
      <vt:lpstr>Segoe UI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SlideEgg _</dc:creator>
  <cp:lastModifiedBy>Adarsh Tiwari</cp:lastModifiedBy>
  <cp:revision>86</cp:revision>
  <dcterms:created xsi:type="dcterms:W3CDTF">2023-08-26T07:31:54Z</dcterms:created>
  <dcterms:modified xsi:type="dcterms:W3CDTF">2024-08-11T11:33:15Z</dcterms:modified>
</cp:coreProperties>
</file>